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pPr>
              <a:defRPr sz="4400">
                <a:solidFill>
                  <a:srgbClr val="222D32"/>
                </a:solidFill>
              </a:defRPr>
            </a:pPr>
            <a:r>
              <a:t>Mobility Modes &amp; Networks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6400800" cy="274320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rmAutofit/>
          </a:bodyPr>
          <a:lstStyle/>
          <a:p/>
          <a:p>
            <a:pPr>
              <a:defRPr sz="1800">
                <a:solidFill>
                  <a:srgbClr val="000000"/>
                </a:solidFill>
              </a:defRPr>
            </a:pPr>
            <a:r>
              <a:t>Walking: universal baseline; continuous shade and crossings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t>Cycling/e‑bikes: protected network; secure parking at shops/schools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t>Transit: frequent local buses/trams; timed transfers; integrated fares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t>Micromobility: shared scooters/bikes with designated corrals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t>Deliveries: cargo bikes and off‑peak loading to reduce conflicts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t>Car share: right‑sized auto access without ownership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4572000"/>
            <a:ext cx="6400800" cy="1600200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/>
          <a:p>
            <a:pPr>
              <a:defRPr sz="1600" b="0">
                <a:solidFill>
                  <a:srgbClr val="000000"/>
                </a:solidFill>
              </a:defRPr>
            </a:pPr>
            <a:r>
              <a:t>Layered Network Map:</a:t>
            </a:r>
            <a:br/>
            <a:r>
              <a:t>- Primary cycling grid (≥ 400 m spacing) in bold color</a:t>
            </a:r>
            <a:br/>
            <a:r>
              <a:t>- Secondary cycling links (local streets/greenways)</a:t>
            </a:r>
            <a:br/>
            <a:r>
              <a:t>- Transit corridors and stops with frequency symbols</a:t>
            </a:r>
            <a:br/>
            <a:r>
              <a:t>- Pedestrian priority streets and school zones</a:t>
            </a:r>
            <a:br/>
            <a:r>
              <a:t>Symbology: Line weight by facility class; dots sized by stop frequency</a:t>
            </a:r>
            <a:br/>
            <a:r>
              <a:t>Accessibility Overlay: 15‑min walk/bike service areas per mode</a:t>
            </a:r>
          </a:p>
        </p:txBody>
      </p:sp>
      <p:pic>
        <p:nvPicPr>
          <p:cNvPr id="5" name="Picture 4" descr="network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914400"/>
            <a:ext cx="5486400" cy="3657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00" y="5029200"/>
            <a:ext cx="5486400" cy="548640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/>
          <a:p>
            <a:pPr>
              <a:defRPr sz="1600" b="0">
                <a:solidFill>
                  <a:srgbClr val="000000"/>
                </a:solidFill>
              </a:defRPr>
            </a:pPr>
            <a:r>
              <a:t>Mode Share Donut + Target:</a:t>
            </a:r>
            <a:br/>
            <a:r>
              <a:t>Current: Walk 14%, Bike 5%, Transit 18%, Car 63%</a:t>
            </a:r>
            <a:br/>
            <a:r>
              <a:t>Target 2030: Walk 20%, Bike 12%, Transit 25%, Car 43%</a:t>
            </a:r>
            <a:br/>
            <a:r>
              <a:t>Annotation: Shift enabled by complete networks and pricing reform</a:t>
            </a:r>
          </a:p>
        </p:txBody>
      </p:sp>
      <p:pic>
        <p:nvPicPr>
          <p:cNvPr id="7" name="Picture 6" descr="donut_char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6400800"/>
            <a:ext cx="5486400" cy="1828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